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handoutMasterIdLst>
    <p:handoutMasterId r:id="rId4"/>
  </p:handoutMasterIdLst>
  <p:sldIdLst>
    <p:sldId id="266" r:id="rId2"/>
  </p:sldIdLst>
  <p:sldSz cx="7775575" cy="10907713"/>
  <p:notesSz cx="6807200" cy="9939338"/>
  <p:defaultTextStyle>
    <a:defPPr>
      <a:defRPr lang="ja-JP"/>
    </a:defPPr>
    <a:lvl1pPr marL="0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5">
          <p15:clr>
            <a:srgbClr val="A4A3A4"/>
          </p15:clr>
        </p15:guide>
        <p15:guide id="2" pos="244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0033CC"/>
    <a:srgbClr val="E8D6BB"/>
    <a:srgbClr val="6666FF"/>
    <a:srgbClr val="A0F010"/>
    <a:srgbClr val="F2900E"/>
    <a:srgbClr val="FFFF00"/>
    <a:srgbClr val="231815"/>
    <a:srgbClr val="C9CACA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63" autoAdjust="0"/>
    <p:restoredTop sz="98597" autoAdjust="0"/>
  </p:normalViewPr>
  <p:slideViewPr>
    <p:cSldViewPr snapToGrid="0">
      <p:cViewPr>
        <p:scale>
          <a:sx n="69" d="100"/>
          <a:sy n="69" d="100"/>
        </p:scale>
        <p:origin x="1650" y="-1692"/>
      </p:cViewPr>
      <p:guideLst>
        <p:guide orient="horz" pos="3435"/>
        <p:guide pos="244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8" d="100"/>
          <a:sy n="48" d="100"/>
        </p:scale>
        <p:origin x="-2982" y="-102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279" cy="496741"/>
          </a:xfrm>
          <a:prstGeom prst="rect">
            <a:avLst/>
          </a:prstGeom>
        </p:spPr>
        <p:txBody>
          <a:bodyPr vert="horz" lIns="86164" tIns="43082" rIns="86164" bIns="43082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5446" y="0"/>
            <a:ext cx="2950279" cy="496741"/>
          </a:xfrm>
          <a:prstGeom prst="rect">
            <a:avLst/>
          </a:prstGeom>
        </p:spPr>
        <p:txBody>
          <a:bodyPr vert="horz" lIns="86164" tIns="43082" rIns="86164" bIns="43082" rtlCol="0"/>
          <a:lstStyle>
            <a:lvl1pPr algn="r">
              <a:defRPr sz="1100"/>
            </a:lvl1pPr>
          </a:lstStyle>
          <a:p>
            <a:fld id="{EA4C0380-2DE9-498B-B68D-60B46204BA80}" type="datetimeFigureOut">
              <a:rPr kumimoji="1" lang="ja-JP" altLang="en-US" smtClean="0"/>
              <a:t>2024/10/21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441089"/>
            <a:ext cx="2950279" cy="496740"/>
          </a:xfrm>
          <a:prstGeom prst="rect">
            <a:avLst/>
          </a:prstGeom>
        </p:spPr>
        <p:txBody>
          <a:bodyPr vert="horz" lIns="86164" tIns="43082" rIns="86164" bIns="43082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5446" y="9441089"/>
            <a:ext cx="2950279" cy="496740"/>
          </a:xfrm>
          <a:prstGeom prst="rect">
            <a:avLst/>
          </a:prstGeom>
        </p:spPr>
        <p:txBody>
          <a:bodyPr vert="horz" lIns="86164" tIns="43082" rIns="86164" bIns="43082" rtlCol="0" anchor="b"/>
          <a:lstStyle>
            <a:lvl1pPr algn="r">
              <a:defRPr sz="1100"/>
            </a:lvl1pPr>
          </a:lstStyle>
          <a:p>
            <a:fld id="{78A262EF-70DF-4926-8929-0A60A2E81D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4052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9786" cy="498693"/>
          </a:xfrm>
          <a:prstGeom prst="rect">
            <a:avLst/>
          </a:prstGeom>
        </p:spPr>
        <p:txBody>
          <a:bodyPr vert="horz" lIns="91559" tIns="45780" rIns="91559" bIns="45780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42" y="0"/>
            <a:ext cx="2949786" cy="498693"/>
          </a:xfrm>
          <a:prstGeom prst="rect">
            <a:avLst/>
          </a:prstGeom>
        </p:spPr>
        <p:txBody>
          <a:bodyPr vert="horz" lIns="91559" tIns="45780" rIns="91559" bIns="45780" rtlCol="0"/>
          <a:lstStyle>
            <a:lvl1pPr algn="r">
              <a:defRPr sz="1100"/>
            </a:lvl1pPr>
          </a:lstStyle>
          <a:p>
            <a:fld id="{70F99883-74AE-4A2C-81B7-5B86A08198C0}" type="datetimeFigureOut">
              <a:rPr kumimoji="1" lang="ja-JP" altLang="en-US" smtClean="0"/>
              <a:t>2024/10/21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08213" y="1241425"/>
            <a:ext cx="239077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9" tIns="45780" rIns="91559" bIns="4578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8"/>
            <a:ext cx="5445760" cy="3913614"/>
          </a:xfrm>
          <a:prstGeom prst="rect">
            <a:avLst/>
          </a:prstGeom>
        </p:spPr>
        <p:txBody>
          <a:bodyPr vert="horz" lIns="91559" tIns="45780" rIns="91559" bIns="4578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440650"/>
            <a:ext cx="2949786" cy="498692"/>
          </a:xfrm>
          <a:prstGeom prst="rect">
            <a:avLst/>
          </a:prstGeom>
        </p:spPr>
        <p:txBody>
          <a:bodyPr vert="horz" lIns="91559" tIns="45780" rIns="91559" bIns="45780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42" y="9440650"/>
            <a:ext cx="2949786" cy="498692"/>
          </a:xfrm>
          <a:prstGeom prst="rect">
            <a:avLst/>
          </a:prstGeom>
        </p:spPr>
        <p:txBody>
          <a:bodyPr vert="horz" lIns="91559" tIns="45780" rIns="91559" bIns="45780" rtlCol="0" anchor="b"/>
          <a:lstStyle>
            <a:lvl1pPr algn="r">
              <a:defRPr sz="1100"/>
            </a:lvl1pPr>
          </a:lstStyle>
          <a:p>
            <a:fld id="{ACD93CC5-A9B8-46A1-B8C3-70AA73E05D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02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68" y="1785129"/>
            <a:ext cx="6609239" cy="3797500"/>
          </a:xfrm>
          <a:prstGeom prst="rect">
            <a:avLst/>
          </a:prstGeom>
        </p:spPr>
        <p:txBody>
          <a:bodyPr anchor="b"/>
          <a:lstStyle>
            <a:lvl1pPr algn="ctr"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947" y="5729075"/>
            <a:ext cx="5831681" cy="26335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41"/>
            </a:lvl1pPr>
            <a:lvl2pPr marL="388757" indent="0" algn="ctr">
              <a:buNone/>
              <a:defRPr sz="1701"/>
            </a:lvl2pPr>
            <a:lvl3pPr marL="777514" indent="0" algn="ctr">
              <a:buNone/>
              <a:defRPr sz="1531"/>
            </a:lvl3pPr>
            <a:lvl4pPr marL="1166271" indent="0" algn="ctr">
              <a:buNone/>
              <a:defRPr sz="1360"/>
            </a:lvl4pPr>
            <a:lvl5pPr marL="1555029" indent="0" algn="ctr">
              <a:buNone/>
              <a:defRPr sz="1360"/>
            </a:lvl5pPr>
            <a:lvl6pPr marL="1943786" indent="0" algn="ctr">
              <a:buNone/>
              <a:defRPr sz="1360"/>
            </a:lvl6pPr>
            <a:lvl7pPr marL="2332543" indent="0" algn="ctr">
              <a:buNone/>
              <a:defRPr sz="1360"/>
            </a:lvl7pPr>
            <a:lvl8pPr marL="2721300" indent="0" algn="ctr">
              <a:buNone/>
              <a:defRPr sz="1360"/>
            </a:lvl8pPr>
            <a:lvl9pPr marL="3110057" indent="0" algn="ctr">
              <a:buNone/>
              <a:defRPr sz="136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4A3B7E-DD21-4048-88F3-59665D8E8CD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03F17-9641-4B84-A974-7D55D06F189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892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988" y="2903538"/>
            <a:ext cx="6705600" cy="6921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7DE13-46BE-4B37-9FBB-8FA2A87D722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FC707-0A99-4B85-9C38-B64E72987C1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207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22" y="2719357"/>
            <a:ext cx="6706433" cy="4537305"/>
          </a:xfrm>
          <a:prstGeom prst="rect">
            <a:avLst/>
          </a:prstGeom>
        </p:spPr>
        <p:txBody>
          <a:bodyPr anchor="b"/>
          <a:lstStyle>
            <a:lvl1pPr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22" y="7299586"/>
            <a:ext cx="6706433" cy="23860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41">
                <a:solidFill>
                  <a:schemeClr val="tx1"/>
                </a:solidFill>
              </a:defRPr>
            </a:lvl1pPr>
            <a:lvl2pPr marL="38875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2pPr>
            <a:lvl3pPr marL="777514" indent="0">
              <a:buNone/>
              <a:defRPr sz="1531">
                <a:solidFill>
                  <a:schemeClr val="tx1">
                    <a:tint val="75000"/>
                  </a:schemeClr>
                </a:solidFill>
              </a:defRPr>
            </a:lvl3pPr>
            <a:lvl4pPr marL="1166271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5029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786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2543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13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10057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84D596-71CB-401C-BE2A-FF96587D8E9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9CCBC2-8C21-4C9A-A2A0-C4F7CFD13B6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03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71" y="2903673"/>
            <a:ext cx="3304619" cy="69208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385" y="2903673"/>
            <a:ext cx="3304619" cy="69208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3FDC24-657B-46BD-9F76-F6EB56EE60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B99DA-1B7B-4D03-B44C-EA0B6BFD2A8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169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580737"/>
            <a:ext cx="6706433" cy="210832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584" y="2673905"/>
            <a:ext cx="3289432" cy="13104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584" y="3984345"/>
            <a:ext cx="3289432" cy="58603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5" y="2673905"/>
            <a:ext cx="3305632" cy="13104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6385" y="3984345"/>
            <a:ext cx="3305632" cy="58603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44564-11C5-49CA-A6C6-0EFA5B9EEF5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FB411-F8C4-4E71-AA2F-EFB8BA58573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28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C5F0A-E814-4F5B-8509-4826EF6EAFA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3135D-753B-4641-9B40-F5C756AB03B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906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9F838-D727-4C3D-981F-C91357BA97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37CFDE-7B0F-4037-894D-A6CABA6358C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309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  <a:prstGeom prst="rect">
            <a:avLst/>
          </a:prstGeo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632" y="1570511"/>
            <a:ext cx="3936385" cy="7751546"/>
          </a:xfrm>
          <a:prstGeom prst="rect">
            <a:avLst/>
          </a:prstGeom>
        </p:spPr>
        <p:txBody>
          <a:bodyPr/>
          <a:lstStyle>
            <a:lvl1pPr>
              <a:defRPr sz="2721"/>
            </a:lvl1pPr>
            <a:lvl2pPr>
              <a:defRPr sz="2381"/>
            </a:lvl2pPr>
            <a:lvl3pPr>
              <a:defRPr sz="2041"/>
            </a:lvl3pPr>
            <a:lvl4pPr>
              <a:defRPr sz="1701"/>
            </a:lvl4pPr>
            <a:lvl5pPr>
              <a:defRPr sz="1701"/>
            </a:lvl5pPr>
            <a:lvl6pPr>
              <a:defRPr sz="1701"/>
            </a:lvl6pPr>
            <a:lvl7pPr>
              <a:defRPr sz="1701"/>
            </a:lvl7pPr>
            <a:lvl8pPr>
              <a:defRPr sz="1701"/>
            </a:lvl8pPr>
            <a:lvl9pPr>
              <a:defRPr sz="1701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78700-CC02-43A7-8D67-617F0C9B34C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7CBD56-090A-4AA6-BB18-0A87B6BE424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04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  <a:prstGeom prst="rect">
            <a:avLst/>
          </a:prstGeo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2" y="1570511"/>
            <a:ext cx="3936385" cy="775154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721"/>
            </a:lvl1pPr>
            <a:lvl2pPr marL="388757" indent="0">
              <a:buNone/>
              <a:defRPr sz="2381"/>
            </a:lvl2pPr>
            <a:lvl3pPr marL="777514" indent="0">
              <a:buNone/>
              <a:defRPr sz="2041"/>
            </a:lvl3pPr>
            <a:lvl4pPr marL="1166271" indent="0">
              <a:buNone/>
              <a:defRPr sz="1701"/>
            </a:lvl4pPr>
            <a:lvl5pPr marL="1555029" indent="0">
              <a:buNone/>
              <a:defRPr sz="1701"/>
            </a:lvl5pPr>
            <a:lvl6pPr marL="1943786" indent="0">
              <a:buNone/>
              <a:defRPr sz="1701"/>
            </a:lvl6pPr>
            <a:lvl7pPr marL="2332543" indent="0">
              <a:buNone/>
              <a:defRPr sz="1701"/>
            </a:lvl7pPr>
            <a:lvl8pPr marL="2721300" indent="0">
              <a:buNone/>
              <a:defRPr sz="1701"/>
            </a:lvl8pPr>
            <a:lvl9pPr marL="3110057" indent="0">
              <a:buNone/>
              <a:defRPr sz="1701"/>
            </a:lvl9pPr>
          </a:lstStyle>
          <a:p>
            <a:pPr lvl="0"/>
            <a:r>
              <a:rPr lang="ja-JP" altLang="en-US" noProof="0"/>
              <a:t>図を追加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F08AA-2110-42CD-8773-E3A4EF59A3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9A334-02AD-4810-8742-6DB93C5EA25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634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988" y="2903538"/>
            <a:ext cx="6705600" cy="69215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94DBB-917B-4186-A703-7409F7CF8E5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B72EE-4B45-425F-B500-026DA88CB7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652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4396" y="580735"/>
            <a:ext cx="1676608" cy="9243783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1" y="580735"/>
            <a:ext cx="4932630" cy="924378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4D20DD-EE55-4DDE-BB8B-8D151B9371C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0586A-009D-4946-86B1-6BEB0D580B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80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287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746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txStyles>
    <p:titleStyle>
      <a:lvl1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2pPr>
      <a:lvl3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3pPr>
      <a:lvl4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4pPr>
      <a:lvl5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5pPr>
      <a:lvl6pPr marL="4572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6pPr>
      <a:lvl7pPr marL="9144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7pPr>
      <a:lvl8pPr marL="13716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8pPr>
      <a:lvl9pPr marL="18288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9pPr>
    </p:titleStyle>
    <p:bodyStyle>
      <a:lvl1pPr marL="193675" indent="-193675" algn="l" defTabSz="776288" rtl="0" fontAlgn="base">
        <a:lnSpc>
          <a:spcPct val="90000"/>
        </a:lnSpc>
        <a:spcBef>
          <a:spcPts val="850"/>
        </a:spcBef>
        <a:spcAft>
          <a:spcPct val="0"/>
        </a:spcAft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2613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488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47838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zukichi.net/season/winter/winter0179.html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B2A40128-3810-796C-A154-15D926B99A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" y="-600791"/>
            <a:ext cx="7775575" cy="11508504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960943" y="9286786"/>
            <a:ext cx="60606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</a:t>
            </a:r>
            <a:endParaRPr lang="en-US" altLang="ja-JP" sz="1200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＊お問い合わせは　京都府</a:t>
            </a:r>
            <a:r>
              <a:rPr lang="ja-JP" altLang="en-US" sz="16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ナースセンター　☎</a:t>
            </a:r>
            <a:r>
              <a:rPr lang="en-US" altLang="ja-JP" sz="16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075-222-0316</a:t>
            </a:r>
          </a:p>
          <a:p>
            <a:r>
              <a:rPr lang="ja-JP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　　　　　　　　　　　　　　　　　　　　　　　　　　　　</a:t>
            </a:r>
            <a:r>
              <a:rPr lang="ja-JP" altLang="en-US" sz="16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矢田　まで</a:t>
            </a:r>
            <a:r>
              <a:rPr lang="ja-JP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</a:t>
            </a:r>
            <a:r>
              <a:rPr lang="ja-JP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</a:t>
            </a:r>
            <a:endParaRPr kumimoji="1" lang="ja-JP" altLang="en-US" sz="1200" dirty="0">
              <a:solidFill>
                <a:srgbClr val="231815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42789" y="1196403"/>
            <a:ext cx="72486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b="1" dirty="0">
                <a:solidFill>
                  <a:srgbClr val="23181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看護補助者の採用と定着に向けて</a:t>
            </a:r>
            <a:endParaRPr kumimoji="1" lang="en-US" altLang="ja-JP" sz="3600" b="1" dirty="0">
              <a:solidFill>
                <a:srgbClr val="231815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endParaRPr lang="en-US" altLang="ja-JP" sz="1800" b="1" dirty="0">
              <a:solidFill>
                <a:srgbClr val="231815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1800" b="1" dirty="0">
                <a:solidFill>
                  <a:srgbClr val="23181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　　　　　～看護補助者実態調査を踏まえて～</a:t>
            </a:r>
            <a:endParaRPr kumimoji="1" lang="ja-JP" altLang="en-US" sz="1800" b="1" dirty="0">
              <a:solidFill>
                <a:srgbClr val="231815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975836" y="304468"/>
            <a:ext cx="5724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solidFill>
                  <a:srgbClr val="7A6A56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公益社団法人京都府看護協会</a:t>
            </a:r>
            <a:endParaRPr kumimoji="1" lang="ja-JP" altLang="en-US" sz="1200" dirty="0">
              <a:solidFill>
                <a:srgbClr val="7A6A56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42789" y="3221825"/>
            <a:ext cx="753806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solidFill>
                  <a:srgbClr val="23181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endParaRPr lang="en-US" altLang="ja-JP" sz="1400" dirty="0">
              <a:solidFill>
                <a:srgbClr val="231815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日　時　：　</a:t>
            </a:r>
            <a:r>
              <a:rPr lang="en-US" altLang="ja-JP" sz="36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2024</a:t>
            </a:r>
            <a:r>
              <a:rPr lang="ja-JP" altLang="en-US" sz="36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年</a:t>
            </a:r>
            <a:r>
              <a:rPr lang="en-US" altLang="ja-JP" sz="36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12</a:t>
            </a:r>
            <a:r>
              <a:rPr lang="ja-JP" altLang="en-US" sz="36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月</a:t>
            </a:r>
            <a:r>
              <a:rPr lang="en-US" altLang="ja-JP" sz="36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12</a:t>
            </a:r>
            <a:r>
              <a:rPr lang="ja-JP" altLang="en-US" sz="36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日（木）</a:t>
            </a:r>
            <a:endParaRPr lang="en-US" altLang="ja-JP" sz="3600" dirty="0">
              <a:solidFill>
                <a:srgbClr val="00206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lang="ja-JP" altLang="en-US" sz="36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　　　　　　　　　　午後</a:t>
            </a:r>
            <a:r>
              <a:rPr lang="en-US" altLang="ja-JP" sz="36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14:00</a:t>
            </a:r>
            <a:r>
              <a:rPr lang="ja-JP" altLang="en-US" sz="36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～</a:t>
            </a:r>
            <a:r>
              <a:rPr lang="en-US" altLang="ja-JP" sz="36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16:00</a:t>
            </a:r>
          </a:p>
          <a:p>
            <a:endParaRPr lang="en-US" altLang="ja-JP" sz="1600" dirty="0">
              <a:solidFill>
                <a:srgbClr val="231815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0B9DD10E-BC0A-448D-A22F-0D1E7FBE4F55}"/>
              </a:ext>
            </a:extLst>
          </p:cNvPr>
          <p:cNvSpPr/>
          <p:nvPr/>
        </p:nvSpPr>
        <p:spPr>
          <a:xfrm>
            <a:off x="121839" y="4883818"/>
            <a:ext cx="7432465" cy="2542893"/>
          </a:xfrm>
          <a:prstGeom prst="rect">
            <a:avLst/>
          </a:prstGeom>
          <a:solidFill>
            <a:srgbClr val="99C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en-US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プログラム</a:t>
            </a:r>
            <a:endParaRPr lang="en-US" altLang="ja-JP" sz="2000" u="sng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14:00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14:30</a:t>
            </a:r>
            <a:r>
              <a:rPr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看護補助者実態調査報告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　　　　　　　　　　　　　　　矢田常任理事</a:t>
            </a:r>
            <a:r>
              <a:rPr lang="ja-JP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</a:t>
            </a:r>
            <a:r>
              <a:rPr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14:30</a:t>
            </a:r>
            <a:r>
              <a:rPr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15:00</a:t>
            </a:r>
            <a:r>
              <a:rPr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ナースセンター求人求職登録について</a:t>
            </a:r>
            <a:endParaRPr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　　　　　　　　　　　　　　　　　　　　　　　　　三野相談員</a:t>
            </a:r>
            <a:r>
              <a:rPr lang="ja-JP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endParaRPr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</a:t>
            </a:r>
            <a:r>
              <a:rPr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</a:t>
            </a:r>
            <a:r>
              <a:rPr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</a:t>
            </a:r>
            <a:r>
              <a:rPr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</a:t>
            </a:r>
            <a:r>
              <a:rPr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30</a:t>
            </a:r>
            <a:r>
              <a:rPr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雇用の工夫事例</a:t>
            </a:r>
            <a:r>
              <a:rPr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(3</a:t>
            </a:r>
            <a:r>
              <a:rPr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施設から報告）</a:t>
            </a:r>
            <a:endParaRPr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</a:t>
            </a:r>
            <a:r>
              <a:rPr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</a:t>
            </a:r>
            <a:r>
              <a:rPr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</a:t>
            </a:r>
            <a:r>
              <a:rPr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16</a:t>
            </a:r>
            <a:r>
              <a:rPr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</a:t>
            </a:r>
            <a:r>
              <a:rPr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グループワーク</a:t>
            </a:r>
            <a:endParaRPr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</a:t>
            </a:r>
            <a:r>
              <a:rPr lang="ja-JP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</a:t>
            </a:r>
            <a:endParaRPr lang="en-US" altLang="ja-JP" sz="1100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4" name="楕円 33">
            <a:extLst>
              <a:ext uri="{FF2B5EF4-FFF2-40B4-BE49-F238E27FC236}">
                <a16:creationId xmlns:a16="http://schemas.microsoft.com/office/drawing/2014/main" id="{E154F433-A0A0-407A-B00F-A8CA49CC4E78}"/>
              </a:ext>
            </a:extLst>
          </p:cNvPr>
          <p:cNvSpPr/>
          <p:nvPr/>
        </p:nvSpPr>
        <p:spPr>
          <a:xfrm>
            <a:off x="5902901" y="7064722"/>
            <a:ext cx="1788439" cy="136611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ABE188EB-906A-4DB2-9F51-7C2520E806EF}"/>
              </a:ext>
            </a:extLst>
          </p:cNvPr>
          <p:cNvSpPr/>
          <p:nvPr/>
        </p:nvSpPr>
        <p:spPr>
          <a:xfrm>
            <a:off x="5980359" y="7221814"/>
            <a:ext cx="1673377" cy="11305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800" b="1" dirty="0">
                <a:solidFill>
                  <a:srgbClr val="C0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参加費無料</a:t>
            </a:r>
            <a:endParaRPr kumimoji="1" lang="en-US" altLang="ja-JP" sz="1800" b="1" dirty="0">
              <a:solidFill>
                <a:srgbClr val="C0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ctr"/>
            <a:endParaRPr lang="en-US" altLang="ja-JP" sz="1200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en-US" altLang="ja-JP" sz="20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Web50</a:t>
            </a:r>
            <a:r>
              <a:rPr lang="ja-JP" altLang="en-US" sz="20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名</a:t>
            </a:r>
            <a:endParaRPr kumimoji="1" lang="ja-JP" altLang="en-US" sz="2000" b="1" u="sng" dirty="0">
              <a:solidFill>
                <a:schemeClr val="tx1">
                  <a:lumMod val="95000"/>
                  <a:lumOff val="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62F781C-0571-4166-B00C-BF7964B08248}"/>
              </a:ext>
            </a:extLst>
          </p:cNvPr>
          <p:cNvSpPr txBox="1"/>
          <p:nvPr/>
        </p:nvSpPr>
        <p:spPr>
          <a:xfrm>
            <a:off x="531048" y="343053"/>
            <a:ext cx="7101738" cy="1032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b="1" dirty="0">
                <a:solidFill>
                  <a:srgbClr val="00206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看護管理者を対象とした研修：</a:t>
            </a:r>
            <a:r>
              <a:rPr lang="en-US" altLang="ja-JP" sz="2800" b="1" dirty="0">
                <a:solidFill>
                  <a:srgbClr val="00206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348</a:t>
            </a:r>
          </a:p>
          <a:p>
            <a:pPr algn="r">
              <a:lnSpc>
                <a:spcPct val="150000"/>
              </a:lnSpc>
            </a:pPr>
            <a:endParaRPr kumimoji="1" lang="ja-JP" altLang="en-US" sz="1400" b="1" dirty="0">
              <a:solidFill>
                <a:srgbClr val="604C3F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5D78131B-49B4-47EA-A1BE-3D9A69111B55}"/>
              </a:ext>
            </a:extLst>
          </p:cNvPr>
          <p:cNvSpPr/>
          <p:nvPr/>
        </p:nvSpPr>
        <p:spPr>
          <a:xfrm>
            <a:off x="264841" y="8246980"/>
            <a:ext cx="5638060" cy="988978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800" dirty="0">
                <a:solidFill>
                  <a:srgbClr val="0033C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■参加申し込みは</a:t>
            </a:r>
            <a:r>
              <a:rPr kumimoji="1" lang="ja-JP" altLang="en-US" sz="1800" u="sng" dirty="0">
                <a:solidFill>
                  <a:srgbClr val="0033C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京都府看護協会</a:t>
            </a:r>
            <a:r>
              <a:rPr kumimoji="1" lang="en-US" altLang="ja-JP" sz="1800" u="sng" dirty="0">
                <a:solidFill>
                  <a:srgbClr val="0033C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WEB</a:t>
            </a:r>
            <a:r>
              <a:rPr kumimoji="1" lang="ja-JP" altLang="en-US" sz="1800" u="sng" dirty="0">
                <a:solidFill>
                  <a:srgbClr val="0033C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システムより</a:t>
            </a:r>
            <a:endParaRPr kumimoji="1" lang="en-US" altLang="ja-JP" sz="1800" u="sng" dirty="0">
              <a:solidFill>
                <a:srgbClr val="0033CC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ctr"/>
            <a:r>
              <a:rPr lang="ja-JP" altLang="en-US" sz="1800" u="sng" dirty="0">
                <a:solidFill>
                  <a:srgbClr val="0033C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</a:t>
            </a:r>
            <a:r>
              <a:rPr lang="ja-JP" altLang="en-US" sz="1800" dirty="0">
                <a:solidFill>
                  <a:srgbClr val="0033C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申し込みください</a:t>
            </a:r>
            <a:endParaRPr lang="en-US" altLang="ja-JP" sz="1800" dirty="0">
              <a:solidFill>
                <a:srgbClr val="0033CC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ctr"/>
            <a:r>
              <a:rPr kumimoji="1" lang="ja-JP" altLang="en-US" sz="1800" u="sng" dirty="0">
                <a:solidFill>
                  <a:srgbClr val="0033C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締め切りは</a:t>
            </a:r>
            <a:r>
              <a:rPr kumimoji="1" lang="en-US" altLang="ja-JP" sz="1800" u="sng" dirty="0">
                <a:solidFill>
                  <a:srgbClr val="0033C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11</a:t>
            </a:r>
            <a:r>
              <a:rPr kumimoji="1" lang="ja-JP" altLang="en-US" sz="1800" u="sng" dirty="0">
                <a:solidFill>
                  <a:srgbClr val="0033C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月</a:t>
            </a:r>
            <a:r>
              <a:rPr kumimoji="1" lang="en-US" altLang="ja-JP" sz="1800" u="sng" dirty="0">
                <a:solidFill>
                  <a:srgbClr val="0033C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30</a:t>
            </a:r>
            <a:r>
              <a:rPr kumimoji="1" lang="ja-JP" altLang="en-US" sz="1800" u="sng" dirty="0">
                <a:solidFill>
                  <a:srgbClr val="0033C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日（土）です</a:t>
            </a:r>
            <a:endParaRPr kumimoji="1" lang="ja-JP" altLang="en-US" sz="1100" dirty="0">
              <a:solidFill>
                <a:srgbClr val="0033CC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10" name="フローチャート: 記憶データ 9">
            <a:extLst>
              <a:ext uri="{FF2B5EF4-FFF2-40B4-BE49-F238E27FC236}">
                <a16:creationId xmlns:a16="http://schemas.microsoft.com/office/drawing/2014/main" id="{B67F498A-E3E1-46B1-AE30-874440BBEB4A}"/>
              </a:ext>
            </a:extLst>
          </p:cNvPr>
          <p:cNvSpPr/>
          <p:nvPr/>
        </p:nvSpPr>
        <p:spPr>
          <a:xfrm>
            <a:off x="4619750" y="2454509"/>
            <a:ext cx="2847850" cy="806421"/>
          </a:xfrm>
          <a:prstGeom prst="flowChartOnlineStorage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39F5969-D749-4F4A-A927-2242EFB6EBAC}"/>
              </a:ext>
            </a:extLst>
          </p:cNvPr>
          <p:cNvSpPr/>
          <p:nvPr/>
        </p:nvSpPr>
        <p:spPr>
          <a:xfrm>
            <a:off x="5065731" y="2555630"/>
            <a:ext cx="19558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Web</a:t>
            </a:r>
            <a:r>
              <a:rPr lang="ja-JP" altLang="en-US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開催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8D78512-6B51-A260-F80F-D05FD1E55AE7}"/>
              </a:ext>
            </a:extLst>
          </p:cNvPr>
          <p:cNvSpPr txBox="1"/>
          <p:nvPr/>
        </p:nvSpPr>
        <p:spPr>
          <a:xfrm>
            <a:off x="3464409" y="10049237"/>
            <a:ext cx="4089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</a:t>
            </a:r>
            <a:endParaRPr lang="en-US" altLang="ja-JP" sz="1200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令和</a:t>
            </a:r>
            <a:r>
              <a:rPr lang="en-US" altLang="ja-JP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</a:t>
            </a:r>
            <a:r>
              <a:rPr lang="ja-JP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年度看護職確保定着委員会企画研修　　　</a:t>
            </a:r>
            <a:endParaRPr kumimoji="1" lang="ja-JP" altLang="en-US" sz="1600" b="1" dirty="0">
              <a:solidFill>
                <a:srgbClr val="231815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187606"/>
      </p:ext>
    </p:extLst>
  </p:cSld>
  <p:clrMapOvr>
    <a:masterClrMapping/>
  </p:clrMapOvr>
</p:sld>
</file>

<file path=ppt/theme/theme1.xml><?xml version="1.0" encoding="utf-8"?>
<a:theme xmlns:a="http://schemas.openxmlformats.org/drawingml/2006/main" name="1_ガイド入りテンプレートサンプル20130531三木さん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5.potx" id="{3F8E5C06-014F-4A13-A3C7-E133BECAFD1E}" vid="{BD152B00-4CFD-4022-8208-530F7579D794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1609</TotalTime>
  <Words>157</Words>
  <Application>Microsoft Office PowerPoint</Application>
  <PresentationFormat>ユーザー設定</PresentationFormat>
  <Paragraphs>28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BIZ UDPゴシック</vt:lpstr>
      <vt:lpstr>HGP創英角ﾎﾟｯﾌﾟ体</vt:lpstr>
      <vt:lpstr>UD デジタル 教科書体 N-B</vt:lpstr>
      <vt:lpstr>游明朝 Demibold</vt:lpstr>
      <vt:lpstr>Arial</vt:lpstr>
      <vt:lpstr>Calibri</vt:lpstr>
      <vt:lpstr>Calibri Light</vt:lpstr>
      <vt:lpstr>1_ガイド入りテンプレートサンプル20130531三木さん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赤星真人(d006033)</dc:creator>
  <cp:lastModifiedBy>KANGO51</cp:lastModifiedBy>
  <cp:revision>205</cp:revision>
  <cp:lastPrinted>2020-08-07T00:56:08Z</cp:lastPrinted>
  <dcterms:created xsi:type="dcterms:W3CDTF">2013-08-07T01:16:52Z</dcterms:created>
  <dcterms:modified xsi:type="dcterms:W3CDTF">2024-10-21T04:33:05Z</dcterms:modified>
</cp:coreProperties>
</file>